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14.jpg" ContentType="image/png"/>
  <Override PartName="/ppt/media/image18.jpg" ContentType="image/png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7" r:id="rId2"/>
    <p:sldId id="258" r:id="rId3"/>
    <p:sldId id="350" r:id="rId4"/>
    <p:sldId id="357" r:id="rId5"/>
    <p:sldId id="358" r:id="rId6"/>
    <p:sldId id="359" r:id="rId7"/>
    <p:sldId id="360" r:id="rId8"/>
    <p:sldId id="338" r:id="rId9"/>
    <p:sldId id="351" r:id="rId10"/>
    <p:sldId id="361" r:id="rId11"/>
    <p:sldId id="362" r:id="rId12"/>
    <p:sldId id="363" r:id="rId13"/>
    <p:sldId id="364" r:id="rId14"/>
    <p:sldId id="352" r:id="rId15"/>
    <p:sldId id="365" r:id="rId16"/>
    <p:sldId id="366" r:id="rId17"/>
    <p:sldId id="367" r:id="rId18"/>
    <p:sldId id="368" r:id="rId19"/>
    <p:sldId id="369" r:id="rId20"/>
    <p:sldId id="370" r:id="rId21"/>
    <p:sldId id="371" r:id="rId22"/>
    <p:sldId id="372" r:id="rId23"/>
    <p:sldId id="373" r:id="rId24"/>
    <p:sldId id="374" r:id="rId25"/>
    <p:sldId id="376" r:id="rId26"/>
    <p:sldId id="377" r:id="rId27"/>
    <p:sldId id="378" r:id="rId28"/>
    <p:sldId id="379" r:id="rId29"/>
    <p:sldId id="380" r:id="rId30"/>
    <p:sldId id="381" r:id="rId31"/>
    <p:sldId id="382" r:id="rId32"/>
    <p:sldId id="383" r:id="rId33"/>
    <p:sldId id="384" r:id="rId34"/>
    <p:sldId id="385" r:id="rId35"/>
    <p:sldId id="386" r:id="rId36"/>
    <p:sldId id="387" r:id="rId37"/>
    <p:sldId id="388" r:id="rId38"/>
    <p:sldId id="353" r:id="rId39"/>
    <p:sldId id="354" r:id="rId40"/>
    <p:sldId id="355" r:id="rId41"/>
    <p:sldId id="389" r:id="rId42"/>
    <p:sldId id="390" r:id="rId43"/>
    <p:sldId id="391" r:id="rId44"/>
    <p:sldId id="392" r:id="rId45"/>
    <p:sldId id="393" r:id="rId46"/>
    <p:sldId id="394" r:id="rId47"/>
    <p:sldId id="356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45" autoAdjust="0"/>
    <p:restoredTop sz="86398" autoAdjust="0"/>
  </p:normalViewPr>
  <p:slideViewPr>
    <p:cSldViewPr>
      <p:cViewPr varScale="1">
        <p:scale>
          <a:sx n="96" d="100"/>
          <a:sy n="96" d="100"/>
        </p:scale>
        <p:origin x="139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CC4B23-7052-411E-BC89-87152E07F057}" type="datetimeFigureOut">
              <a:rPr lang="en-US" smtClean="0"/>
              <a:t>6/23/2025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F2D3B1-8C4F-426A-8912-B0D78E2C2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866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2D3B1-8C4F-426A-8912-B0D78E2C2268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70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/>
              <a:t>Annotating Drawings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19400"/>
            <a:ext cx="8534400" cy="1752600"/>
          </a:xfrm>
        </p:spPr>
        <p:txBody>
          <a:bodyPr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Adding and Modifying Text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Adding and Modifying Dimensions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Adding and Modifying Leaders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71" b="16918"/>
          <a:stretch/>
        </p:blipFill>
        <p:spPr>
          <a:xfrm>
            <a:off x="914400" y="320040"/>
            <a:ext cx="7315200" cy="97536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Dimension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The dimension text displays the value. Depending on the type of dimension, this could be a length, radius, diameter, or angle value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24D50A-FEDB-185E-7F90-7817F5A70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9044" y="2895600"/>
            <a:ext cx="3565912" cy="3419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086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Dimension 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The dimension line is the line, or arc, that the dimension text sits in or on top of, depending on the style</a:t>
            </a:r>
          </a:p>
          <a:p>
            <a:r>
              <a:rPr lang="en-US" sz="2400" dirty="0"/>
              <a:t>The arrow heads appear at the end of the dimension line</a:t>
            </a:r>
          </a:p>
          <a:p>
            <a:r>
              <a:rPr lang="en-US" sz="2400" dirty="0"/>
              <a:t>Other styles might display dots or tick marks instead of arrows.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4F8447-22B0-871A-47AD-E94203E5C6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832" y="4191000"/>
            <a:ext cx="4380368" cy="2275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2505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Extension 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Extension lines extend from the object to indicate what features are being dimensioned</a:t>
            </a:r>
          </a:p>
          <a:p>
            <a:r>
              <a:rPr lang="en-US" sz="2400" dirty="0"/>
              <a:t>The extension line extends past the dimension line</a:t>
            </a:r>
          </a:p>
          <a:p>
            <a:r>
              <a:rPr lang="en-US" sz="2400" dirty="0"/>
              <a:t>There is a gap between the extension line and the objects being dimensioned</a:t>
            </a:r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174C18-F6EC-2F59-7E7F-BF19EB813E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3886200"/>
            <a:ext cx="4572000" cy="2374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936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Dimension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The dimension style controls many things including the text style and height, tolerance display, units (decimal or fraction), and arrow display</a:t>
            </a:r>
          </a:p>
          <a:p>
            <a:endParaRPr lang="en-US" sz="2400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895600"/>
            <a:ext cx="4552421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6009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Linear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Annotate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Dimensions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Linear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A linear dimension reports either a horizontal or vertical length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0EB63F-B9A4-0C98-3516-8F77576226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333" y="2057400"/>
            <a:ext cx="3593334" cy="1131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4031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Linear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Three clicks are required to place a linear dimension</a:t>
            </a:r>
          </a:p>
          <a:p>
            <a:pPr lvl="1"/>
            <a:r>
              <a:rPr lang="en-US" sz="2000" dirty="0"/>
              <a:t>The first two clicks indicate the points that are being dimensioned</a:t>
            </a:r>
          </a:p>
          <a:p>
            <a:pPr lvl="1"/>
            <a:r>
              <a:rPr lang="en-US" sz="2000" dirty="0"/>
              <a:t>The third click places the dimension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09360E-C5B6-182B-4A6A-AADF2C8F1B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3069" y="3429000"/>
            <a:ext cx="4377862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94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Aligned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5181600"/>
          </a:xfrm>
        </p:spPr>
        <p:txBody>
          <a:bodyPr>
            <a:normAutofit/>
          </a:bodyPr>
          <a:lstStyle/>
          <a:p>
            <a:r>
              <a:rPr lang="en-US" sz="2400" dirty="0"/>
              <a:t>Ribbon: Annotate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Dimensions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Aligned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An aligned dimension reports a length and is always created parallel to the object being dimensioned</a:t>
            </a:r>
          </a:p>
          <a:p>
            <a:r>
              <a:rPr lang="en-US" sz="2400" dirty="0"/>
              <a:t>This means that an aligned dimension can be used to measure the length of angled objects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131044-BDF6-1C0E-E203-1C3CC2927A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0095" y="1988134"/>
            <a:ext cx="3603809" cy="2126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8477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Aligned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Three clicks are required to place an aligned dimension</a:t>
            </a:r>
          </a:p>
          <a:p>
            <a:pPr lvl="1"/>
            <a:r>
              <a:rPr lang="en-US" sz="2000" dirty="0"/>
              <a:t>The first two clicks indicate the points that are being dimensioned</a:t>
            </a:r>
          </a:p>
          <a:p>
            <a:pPr lvl="1"/>
            <a:r>
              <a:rPr lang="en-US" sz="2000" dirty="0"/>
              <a:t>The third click places the dimension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8C4B01-2F98-6A46-2E46-2E173688B6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383" b="4017"/>
          <a:stretch>
            <a:fillRect/>
          </a:stretch>
        </p:blipFill>
        <p:spPr bwMode="auto">
          <a:xfrm>
            <a:off x="2895600" y="3210022"/>
            <a:ext cx="4398123" cy="26974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181049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Angular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Annotate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Dimensions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Angular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An angular dimension reports the angle formed between two lines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98816B-B834-B2AB-6380-5682F1787E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0095" y="2133600"/>
            <a:ext cx="3603809" cy="231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8593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Angular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Three clicks are required to place an angular dimension</a:t>
            </a:r>
          </a:p>
          <a:p>
            <a:pPr lvl="1"/>
            <a:r>
              <a:rPr lang="en-US" sz="2000" dirty="0"/>
              <a:t>The first two clicks select the lines that are being dimensioned</a:t>
            </a:r>
          </a:p>
          <a:p>
            <a:pPr lvl="1"/>
            <a:r>
              <a:rPr lang="en-US" sz="2000" dirty="0"/>
              <a:t>The third click places the dimension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B3A0D-205B-CDD4-10F1-383EB3987F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4965" y="3100715"/>
            <a:ext cx="3354070" cy="2796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268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Adding and Modifying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7315199" cy="4267201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Create multiline text objects</a:t>
            </a:r>
          </a:p>
          <a:p>
            <a:pPr lvl="0"/>
            <a:r>
              <a:rPr lang="en-US" dirty="0"/>
              <a:t>Modify text properties</a:t>
            </a:r>
          </a:p>
          <a:p>
            <a:pPr lvl="0"/>
            <a:r>
              <a:rPr lang="en-US" dirty="0"/>
              <a:t>Create bulleted and numbered lists</a:t>
            </a:r>
          </a:p>
          <a:p>
            <a:pPr lvl="0"/>
            <a:r>
              <a:rPr lang="en-US" dirty="0"/>
              <a:t>Modify text alignment and justification</a:t>
            </a:r>
          </a:p>
          <a:p>
            <a:pPr lvl="0"/>
            <a:r>
              <a:rPr lang="en-US" dirty="0"/>
              <a:t>Insert common drafting symbols</a:t>
            </a:r>
          </a:p>
          <a:p>
            <a:pPr lvl="0"/>
            <a:r>
              <a:rPr lang="en-US" dirty="0"/>
              <a:t>Perform a spell check on a drawing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Radius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3999"/>
            <a:ext cx="7467600" cy="5029201"/>
          </a:xfrm>
        </p:spPr>
        <p:txBody>
          <a:bodyPr>
            <a:normAutofit/>
          </a:bodyPr>
          <a:lstStyle/>
          <a:p>
            <a:r>
              <a:rPr lang="en-US" sz="2400" dirty="0"/>
              <a:t>Ribbon: Annotate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Dimensions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Radius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A radius dimension reports the distance from the center of an arc or circle to the outside edge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35E48E-2202-818A-7CBD-7F747E9930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333" y="1981200"/>
            <a:ext cx="3593334" cy="3425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9862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Radius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Two clicks are required to place a radius dimension</a:t>
            </a:r>
          </a:p>
          <a:p>
            <a:pPr lvl="1"/>
            <a:r>
              <a:rPr lang="en-US" sz="2000" dirty="0"/>
              <a:t>The first click selects the arc or circle being dimensioned</a:t>
            </a:r>
          </a:p>
          <a:p>
            <a:pPr lvl="1"/>
            <a:r>
              <a:rPr lang="en-US" sz="2000" dirty="0"/>
              <a:t>The second click places the dimension</a:t>
            </a:r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39394F-3668-6A67-9A1C-201DA561AA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7631" y="2971800"/>
            <a:ext cx="3588738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2918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Diameter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3999"/>
            <a:ext cx="7467600" cy="5029201"/>
          </a:xfrm>
        </p:spPr>
        <p:txBody>
          <a:bodyPr>
            <a:normAutofit/>
          </a:bodyPr>
          <a:lstStyle/>
          <a:p>
            <a:r>
              <a:rPr lang="en-US" sz="2400" dirty="0"/>
              <a:t>Ribbon: Annotate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Dimensions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Diameter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A diameter dimension reports the distance across a circle through its center point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FE772F-BB4D-458E-0967-1E0718D0A7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333" y="2057400"/>
            <a:ext cx="3593334" cy="3593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1749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Diameter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Two clicks are required to place a diameter dimension</a:t>
            </a:r>
          </a:p>
          <a:p>
            <a:pPr lvl="1"/>
            <a:r>
              <a:rPr lang="en-US" sz="2000" dirty="0"/>
              <a:t>The first click selects the circle being dimensioned</a:t>
            </a:r>
          </a:p>
          <a:p>
            <a:pPr lvl="1"/>
            <a:r>
              <a:rPr lang="en-US" sz="2000" dirty="0"/>
              <a:t>The second click places the dimension</a:t>
            </a:r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D06661-BE5C-E3DA-D241-2AEE11DDED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5795" y="3048000"/>
            <a:ext cx="3612409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1548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Creating Continuous Chain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3999"/>
            <a:ext cx="7467600" cy="5029201"/>
          </a:xfrm>
        </p:spPr>
        <p:txBody>
          <a:bodyPr>
            <a:normAutofit/>
          </a:bodyPr>
          <a:lstStyle/>
          <a:p>
            <a:r>
              <a:rPr lang="en-US" sz="2400" dirty="0"/>
              <a:t>The first step of chain dimensioning is to create the first dimension using the linear or aligned dimension command</a:t>
            </a:r>
          </a:p>
          <a:p>
            <a:r>
              <a:rPr lang="en-US" sz="2400" dirty="0"/>
              <a:t>The order the points are picked indicates the direction the Continue command will work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84E1FF-FE62-F906-9446-3BB5523D51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6762" y="3962400"/>
            <a:ext cx="5390476" cy="222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6404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Creating Continuous Chain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3999"/>
            <a:ext cx="7467600" cy="5029201"/>
          </a:xfrm>
        </p:spPr>
        <p:txBody>
          <a:bodyPr>
            <a:normAutofit/>
          </a:bodyPr>
          <a:lstStyle/>
          <a:p>
            <a:r>
              <a:rPr lang="en-US" sz="2400" dirty="0"/>
              <a:t>Ribbon: Annotate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Dimensions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Continue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748796-5217-AD50-A5D0-D784C2B7AB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333" y="2743200"/>
            <a:ext cx="3593334" cy="11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5404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Creating Continuous Chain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3999"/>
            <a:ext cx="7467600" cy="5029201"/>
          </a:xfrm>
        </p:spPr>
        <p:txBody>
          <a:bodyPr>
            <a:normAutofit/>
          </a:bodyPr>
          <a:lstStyle/>
          <a:p>
            <a:r>
              <a:rPr lang="en-US" sz="2400" dirty="0"/>
              <a:t>After starting the Continue command, a new dimension begins at the last dimension point selected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The value of the dimension dynamically changes as the crosshairs are moved around</a:t>
            </a:r>
          </a:p>
          <a:p>
            <a:r>
              <a:rPr lang="en-US" sz="2400" dirty="0"/>
              <a:t>Select the next point to be dimensioned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A98196-A660-F4B4-0D09-1481178649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333" y="2318524"/>
            <a:ext cx="5413333" cy="222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6518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Creating Continuous Chain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3999"/>
            <a:ext cx="7467600" cy="5029201"/>
          </a:xfrm>
        </p:spPr>
        <p:txBody>
          <a:bodyPr>
            <a:normAutofit/>
          </a:bodyPr>
          <a:lstStyle/>
          <a:p>
            <a:r>
              <a:rPr lang="en-US" sz="2400" dirty="0"/>
              <a:t>Continue selecting the following points</a:t>
            </a:r>
          </a:p>
          <a:p>
            <a:r>
              <a:rPr lang="en-US" sz="2400" dirty="0"/>
              <a:t>Press </a:t>
            </a:r>
            <a:r>
              <a:rPr lang="en-US" sz="2400" b="1" dirty="0"/>
              <a:t>[Esc]</a:t>
            </a:r>
            <a:r>
              <a:rPr lang="en-US" sz="2400" dirty="0"/>
              <a:t> at the keyboard after all features have been dimensioned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CF3A13-65DC-5562-23B5-1076E44D4D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4381" y="3048000"/>
            <a:ext cx="5375238" cy="219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162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Baseline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3999"/>
            <a:ext cx="7467600" cy="5029201"/>
          </a:xfrm>
        </p:spPr>
        <p:txBody>
          <a:bodyPr>
            <a:normAutofit/>
          </a:bodyPr>
          <a:lstStyle/>
          <a:p>
            <a:r>
              <a:rPr lang="en-US" sz="2400" dirty="0"/>
              <a:t>The first step of baseline dimensioning is to create the first dimension using the linear or aligned dimension command</a:t>
            </a:r>
          </a:p>
          <a:p>
            <a:r>
              <a:rPr lang="en-US" sz="2400" dirty="0"/>
              <a:t>The first point selected acts as the datum</a:t>
            </a:r>
          </a:p>
          <a:p>
            <a:r>
              <a:rPr lang="en-US" sz="2400" dirty="0"/>
              <a:t>All dimensions will be created from the datum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62A9DD-155F-8BC3-AD68-02B7DAB7B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6762" y="3962400"/>
            <a:ext cx="5390476" cy="222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5807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Baseline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3999"/>
            <a:ext cx="7467600" cy="5029201"/>
          </a:xfrm>
        </p:spPr>
        <p:txBody>
          <a:bodyPr>
            <a:normAutofit/>
          </a:bodyPr>
          <a:lstStyle/>
          <a:p>
            <a:r>
              <a:rPr lang="en-US" sz="2400" dirty="0"/>
              <a:t>Ribbon: Annotate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Dimensions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Baseline</a:t>
            </a:r>
          </a:p>
          <a:p>
            <a:pPr lvl="1"/>
            <a:r>
              <a:rPr lang="en-US" sz="2000" dirty="0"/>
              <a:t>By default, the Continue button is displayed, so it is necessary to click the drop-down arrow to access the Baseline command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ACB4C9-3657-3B95-CC63-619EC6084A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0095" y="3124200"/>
            <a:ext cx="3603809" cy="114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459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Multiline Text Command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648200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Annotation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Multiline Text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Specify two corner points to place the text box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The context sensitive </a:t>
            </a:r>
            <a:r>
              <a:rPr lang="en-US" sz="2400" i="1" dirty="0"/>
              <a:t>Text Editor</a:t>
            </a:r>
            <a:r>
              <a:rPr lang="en-US" sz="2400" dirty="0"/>
              <a:t> ribbon tab appears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3733800"/>
            <a:ext cx="3076190" cy="11333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584154"/>
            <a:ext cx="8686800" cy="80790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1E63126-F3E2-94BD-A06B-A00F8E701B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2781" y="2021962"/>
            <a:ext cx="2011428" cy="107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0975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Baseline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3999"/>
            <a:ext cx="7467600" cy="5029201"/>
          </a:xfrm>
        </p:spPr>
        <p:txBody>
          <a:bodyPr>
            <a:normAutofit/>
          </a:bodyPr>
          <a:lstStyle/>
          <a:p>
            <a:r>
              <a:rPr lang="en-US" sz="2400" dirty="0"/>
              <a:t>After starting the Baseline command, a new dimension begins at the established datum point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The value of the dimension dynamically changes as the crosshairs are moved around</a:t>
            </a:r>
          </a:p>
          <a:p>
            <a:r>
              <a:rPr lang="en-US" sz="2400" dirty="0"/>
              <a:t>Select the next point to be dimensioned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C24B38-50EE-494D-B634-6F092A09E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476" y="2286000"/>
            <a:ext cx="5299048" cy="254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3343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Baseline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3999"/>
            <a:ext cx="7467600" cy="5029201"/>
          </a:xfrm>
        </p:spPr>
        <p:txBody>
          <a:bodyPr>
            <a:normAutofit/>
          </a:bodyPr>
          <a:lstStyle/>
          <a:p>
            <a:r>
              <a:rPr lang="en-US" sz="2400" dirty="0"/>
              <a:t>Continue selecting the following points</a:t>
            </a:r>
          </a:p>
          <a:p>
            <a:r>
              <a:rPr lang="en-US" sz="2400" dirty="0"/>
              <a:t>Press </a:t>
            </a:r>
            <a:r>
              <a:rPr lang="en-US" sz="2400" b="1" dirty="0"/>
              <a:t>[Esc]</a:t>
            </a:r>
            <a:r>
              <a:rPr lang="en-US" sz="2400" dirty="0"/>
              <a:t> at the keyboard after all features have been dimensioned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46A1F6-F205-3C2C-F254-533C8754C8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6762" y="2971800"/>
            <a:ext cx="5310476" cy="291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3079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Associative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3999"/>
            <a:ext cx="7467600" cy="5029201"/>
          </a:xfrm>
        </p:spPr>
        <p:txBody>
          <a:bodyPr>
            <a:normAutofit/>
          </a:bodyPr>
          <a:lstStyle/>
          <a:p>
            <a:r>
              <a:rPr lang="en-US" sz="2400" dirty="0"/>
              <a:t>Dimensions created in AutoCAD are associative</a:t>
            </a:r>
          </a:p>
          <a:p>
            <a:r>
              <a:rPr lang="en-US" sz="2400" dirty="0"/>
              <a:t>This means that the dimensions are associated to the objects they were created from</a:t>
            </a:r>
          </a:p>
          <a:p>
            <a:r>
              <a:rPr lang="en-US" sz="2400" dirty="0"/>
              <a:t>If an object moves or is modified, the dimension moves with it, and if necessary the value updates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D98FC9-5CDD-52B9-EDB5-FA0725C27E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654" y="3962400"/>
            <a:ext cx="7714691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3924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Editing Dimensions with Grips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3999"/>
            <a:ext cx="7467600" cy="5029201"/>
          </a:xfrm>
        </p:spPr>
        <p:txBody>
          <a:bodyPr>
            <a:normAutofit/>
          </a:bodyPr>
          <a:lstStyle/>
          <a:p>
            <a:r>
              <a:rPr lang="en-US" sz="2400" dirty="0"/>
              <a:t>Selecting a dimension with no command active reveals several grips, which can be used to modify the dimension</a:t>
            </a:r>
          </a:p>
          <a:p>
            <a:r>
              <a:rPr lang="en-US" sz="2400" dirty="0"/>
              <a:t>A grip appears at each point on the object that was used to create the dimension</a:t>
            </a:r>
          </a:p>
          <a:p>
            <a:r>
              <a:rPr lang="en-US" sz="2400" dirty="0"/>
              <a:t>These grips can be selected and moved to another point to redefine what is being dimensioned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4572000"/>
            <a:ext cx="3074285" cy="164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5475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Editing Dimensions with Grips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3999"/>
            <a:ext cx="7467600" cy="5029201"/>
          </a:xfrm>
        </p:spPr>
        <p:txBody>
          <a:bodyPr>
            <a:normAutofit/>
          </a:bodyPr>
          <a:lstStyle/>
          <a:p>
            <a:r>
              <a:rPr lang="en-US" sz="2400" dirty="0"/>
              <a:t>A grip appears at the each end of the dimension line</a:t>
            </a:r>
          </a:p>
          <a:p>
            <a:r>
              <a:rPr lang="en-US" sz="2400" dirty="0"/>
              <a:t>These grips can be used to move the dimension line closer to the object being dimensioned, or further away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857" y="3124200"/>
            <a:ext cx="3074285" cy="164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8682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Editing Dimensions with Grips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3999"/>
            <a:ext cx="7467600" cy="5029201"/>
          </a:xfrm>
        </p:spPr>
        <p:txBody>
          <a:bodyPr>
            <a:normAutofit/>
          </a:bodyPr>
          <a:lstStyle/>
          <a:p>
            <a:r>
              <a:rPr lang="en-US" sz="2400" dirty="0"/>
              <a:t>A grip appears on the dimension text.</a:t>
            </a:r>
          </a:p>
          <a:p>
            <a:r>
              <a:rPr lang="en-US" sz="2400" dirty="0"/>
              <a:t>This grip can adjust dimension line spacing similar to the grips on each end of the dimension line</a:t>
            </a:r>
          </a:p>
          <a:p>
            <a:r>
              <a:rPr lang="en-US" sz="2400" dirty="0"/>
              <a:t>The grip can also be used to move the dimension text along the dimension line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857" y="3733800"/>
            <a:ext cx="3074285" cy="164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729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Editing Dimension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3999"/>
            <a:ext cx="7467600" cy="5029201"/>
          </a:xfrm>
        </p:spPr>
        <p:txBody>
          <a:bodyPr>
            <a:normAutofit/>
          </a:bodyPr>
          <a:lstStyle/>
          <a:p>
            <a:r>
              <a:rPr lang="en-US" sz="2400" dirty="0"/>
              <a:t>The dimension text itself can be modified by double-clicking anywhere on the dimension</a:t>
            </a:r>
          </a:p>
          <a:p>
            <a:r>
              <a:rPr lang="en-US" sz="2400" dirty="0"/>
              <a:t>The Multiline Text Editor appears, with the dimensional value highlighted in purple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This value represents the associative dimension</a:t>
            </a:r>
          </a:p>
          <a:p>
            <a:r>
              <a:rPr lang="en-US" sz="2400" dirty="0"/>
              <a:t>If it is deleted and manually adjusted, the dimension will no longer update if there is a change to the dimensioned object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E2F332-0353-FD21-7F17-FB7052243F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3544" y="3276600"/>
            <a:ext cx="4096911" cy="1090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8923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Editing Dimension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3999"/>
            <a:ext cx="7467600" cy="5029201"/>
          </a:xfrm>
        </p:spPr>
        <p:txBody>
          <a:bodyPr>
            <a:normAutofit/>
          </a:bodyPr>
          <a:lstStyle/>
          <a:p>
            <a:r>
              <a:rPr lang="en-US" sz="2400" dirty="0"/>
              <a:t>Typing before or after the dimension text allows for the addition of text or symbols to a dimension, while keeping its associativity intact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0593D9-54D2-10DD-ADB2-6E257F4828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3105266"/>
            <a:ext cx="3535238" cy="93333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617C24B-DFF0-C4B9-8FEB-16FDC0693B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4038599"/>
            <a:ext cx="5104190" cy="2254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575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Adding Dimensions to a Drawing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819400"/>
            <a:ext cx="7924800" cy="3429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12.2.1	Adding Linear Dimensions</a:t>
            </a:r>
          </a:p>
          <a:p>
            <a:pPr marL="0" indent="0">
              <a:buNone/>
            </a:pPr>
            <a:r>
              <a:rPr lang="en-US" sz="2400" dirty="0"/>
              <a:t>12.2.2	Adding Aligned and Angular Dimensions</a:t>
            </a:r>
          </a:p>
          <a:p>
            <a:pPr marL="0" indent="0">
              <a:buNone/>
            </a:pPr>
            <a:r>
              <a:rPr lang="en-US" sz="2400" dirty="0"/>
              <a:t>12.2.3	Adding Radius and Diameter Dimensions</a:t>
            </a:r>
          </a:p>
          <a:p>
            <a:pPr marL="0" indent="0">
              <a:buNone/>
            </a:pPr>
            <a:r>
              <a:rPr lang="en-US" sz="2400" dirty="0"/>
              <a:t>12.2.4	Adding Continuous and Baseline Dimensions</a:t>
            </a:r>
          </a:p>
          <a:p>
            <a:pPr marL="0" indent="0">
              <a:buNone/>
            </a:pPr>
            <a:r>
              <a:rPr lang="en-US" sz="2400" dirty="0"/>
              <a:t>12.2.5	Adding Dimensions Challenge Exercise #1</a:t>
            </a:r>
          </a:p>
          <a:p>
            <a:pPr marL="0" indent="0">
              <a:buNone/>
            </a:pPr>
            <a:r>
              <a:rPr lang="en-US" sz="2400" dirty="0"/>
              <a:t>12.2.6	Adding Dimensions Challenge Exercise #2</a:t>
            </a:r>
          </a:p>
        </p:txBody>
      </p:sp>
    </p:spTree>
    <p:extLst>
      <p:ext uri="{BB962C8B-B14F-4D97-AF65-F5344CB8AC3E}">
        <p14:creationId xmlns:p14="http://schemas.microsoft.com/office/powerpoint/2010/main" val="7381009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Adding and Modifying Leaders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7315199" cy="4267201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Create leaders to add notes to a drawing</a:t>
            </a:r>
          </a:p>
          <a:p>
            <a:pPr lvl="0"/>
            <a:r>
              <a:rPr lang="en-US" dirty="0"/>
              <a:t>Add and remove leaders from a multileader object</a:t>
            </a:r>
          </a:p>
          <a:p>
            <a:pPr lvl="0"/>
            <a:r>
              <a:rPr lang="en-US" dirty="0"/>
              <a:t>Create and modify Multileader styles</a:t>
            </a:r>
          </a:p>
          <a:p>
            <a:pPr lvl="0"/>
            <a:r>
              <a:rPr lang="en-US" dirty="0"/>
              <a:t>Align and collect leaders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  <p:extLst>
      <p:ext uri="{BB962C8B-B14F-4D97-AF65-F5344CB8AC3E}">
        <p14:creationId xmlns:p14="http://schemas.microsoft.com/office/powerpoint/2010/main" val="1212123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Text Editor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648200"/>
          </a:xfrm>
        </p:spPr>
        <p:txBody>
          <a:bodyPr>
            <a:normAutofit/>
          </a:bodyPr>
          <a:lstStyle/>
          <a:p>
            <a:r>
              <a:rPr lang="en-US" sz="2400" dirty="0"/>
              <a:t>Style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Changes to text height are only applied to selected text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810000"/>
            <a:ext cx="3745900" cy="1028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947452"/>
            <a:ext cx="3048572" cy="1058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10123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Leaders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Leaders are typically used to attach a note to an object or area in a drawing</a:t>
            </a:r>
          </a:p>
          <a:p>
            <a:r>
              <a:rPr lang="en-US" sz="2400" dirty="0"/>
              <a:t>A leader consists of three components: the content, the landing, and the arrow. 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7E4E80-A2CE-1D06-C036-1843FF949E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3398" y="3299447"/>
            <a:ext cx="3137203" cy="2598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93259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a Multileader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3999"/>
            <a:ext cx="7467600" cy="5029201"/>
          </a:xfrm>
        </p:spPr>
        <p:txBody>
          <a:bodyPr>
            <a:normAutofit/>
          </a:bodyPr>
          <a:lstStyle/>
          <a:p>
            <a:r>
              <a:rPr lang="en-US" sz="2400" dirty="0"/>
              <a:t>Before creating a leader, set the current style using the Multileader Style drop-down list</a:t>
            </a:r>
          </a:p>
          <a:p>
            <a:r>
              <a:rPr lang="en-US" sz="2400" dirty="0"/>
              <a:t> Ribbon: Annotate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Leaders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Multileader Style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Ribbon: Annotate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Leaders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Multileader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C39A06-57BB-7417-A438-6A5D0E4667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523" y="2894714"/>
            <a:ext cx="2880953" cy="10685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73E3B2E-E684-EE72-3C99-25B8951349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523" y="4707392"/>
            <a:ext cx="2880953" cy="106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2700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a Multileader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3999"/>
            <a:ext cx="7467600" cy="5029201"/>
          </a:xfrm>
        </p:spPr>
        <p:txBody>
          <a:bodyPr>
            <a:normAutofit/>
          </a:bodyPr>
          <a:lstStyle/>
          <a:p>
            <a:r>
              <a:rPr lang="en-US" sz="2400" dirty="0"/>
              <a:t>Select the first point to place the arrow head</a:t>
            </a:r>
          </a:p>
          <a:p>
            <a:r>
              <a:rPr lang="en-US" sz="2400" dirty="0"/>
              <a:t>It can be useful to use the Nearest object snap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Select the second point to place the landing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The multiline text tool is activated, allowing you to type a note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6" name="Pictur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79"/>
          <a:stretch/>
        </p:blipFill>
        <p:spPr bwMode="auto">
          <a:xfrm>
            <a:off x="3429000" y="2438401"/>
            <a:ext cx="1466039" cy="914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9481F4F-BD6D-0489-E7FF-C6851C4D90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3981504"/>
            <a:ext cx="1767205" cy="135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9219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Adding Leaders to a Multileader Object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3999"/>
            <a:ext cx="7467600" cy="5029201"/>
          </a:xfrm>
        </p:spPr>
        <p:txBody>
          <a:bodyPr>
            <a:normAutofit/>
          </a:bodyPr>
          <a:lstStyle/>
          <a:p>
            <a:r>
              <a:rPr lang="en-US" sz="2400" dirty="0"/>
              <a:t>Ribbon: Annotate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Leaders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Add Leader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Select an existing multileader object</a:t>
            </a:r>
          </a:p>
          <a:p>
            <a:r>
              <a:rPr lang="en-US" sz="2400" dirty="0"/>
              <a:t>Select a location for the new leader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F4145B-4770-0780-2219-D8A4217620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0123" y="2057400"/>
            <a:ext cx="2880953" cy="11838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C5DFB1F-26E2-8739-AEA9-5EFD472F79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9" y="4648200"/>
            <a:ext cx="3114286" cy="18342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4544701-EE8A-DF49-6A97-6175D7ABDE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3340" y="4648200"/>
            <a:ext cx="3114286" cy="183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95812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Removing Leaders from a Multileader Object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3999"/>
            <a:ext cx="7467600" cy="5029201"/>
          </a:xfrm>
        </p:spPr>
        <p:txBody>
          <a:bodyPr>
            <a:normAutofit/>
          </a:bodyPr>
          <a:lstStyle/>
          <a:p>
            <a:r>
              <a:rPr lang="en-US" sz="2400" dirty="0"/>
              <a:t>Ribbon: Annotate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Leaders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Remove Leader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Select an existing multileader object</a:t>
            </a:r>
          </a:p>
          <a:p>
            <a:r>
              <a:rPr lang="en-US" sz="2400" dirty="0"/>
              <a:t>Select the leader(s) to be removed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B85A51-DEEA-F38C-3682-A152AEBDAA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8214" y="2195495"/>
            <a:ext cx="2880953" cy="11838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26ADD7-59BB-1025-70C9-43E212FA3C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0329" y="4335781"/>
            <a:ext cx="3163341" cy="1996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23923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Aligning Leaders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3999"/>
            <a:ext cx="7467600" cy="5029201"/>
          </a:xfrm>
        </p:spPr>
        <p:txBody>
          <a:bodyPr>
            <a:normAutofit/>
          </a:bodyPr>
          <a:lstStyle/>
          <a:p>
            <a:r>
              <a:rPr lang="en-US" sz="2400" dirty="0"/>
              <a:t>Ribbon: Annotate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Leaders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Align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Select the multileader objects to be aligned</a:t>
            </a:r>
          </a:p>
          <a:p>
            <a:r>
              <a:rPr lang="en-US" sz="2400" dirty="0"/>
              <a:t>Specify a direction to align</a:t>
            </a:r>
          </a:p>
          <a:p>
            <a:pPr lvl="1"/>
            <a:r>
              <a:rPr lang="en-US" sz="2000" dirty="0"/>
              <a:t>Vertically or horizontally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C1C321-B03D-ACEA-963E-9AE5543527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523" y="2057400"/>
            <a:ext cx="2880953" cy="11838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4E0AA71-F820-6578-F7D4-088665AD14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138" y="4876800"/>
            <a:ext cx="8749723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84523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Collecting Leaders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3999"/>
            <a:ext cx="7467600" cy="5029201"/>
          </a:xfrm>
        </p:spPr>
        <p:txBody>
          <a:bodyPr>
            <a:normAutofit/>
          </a:bodyPr>
          <a:lstStyle/>
          <a:p>
            <a:r>
              <a:rPr lang="en-US" sz="2400" dirty="0"/>
              <a:t>Ribbon: Annotate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Leaders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Collect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Select the multileader objects to be collected</a:t>
            </a:r>
          </a:p>
          <a:p>
            <a:r>
              <a:rPr lang="en-US" sz="2400" dirty="0"/>
              <a:t>Specify a location for the newly collected multileader</a:t>
            </a:r>
            <a:endParaRPr lang="en-US" sz="20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97130A-06DB-E53B-6560-6AB9BE3127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523" y="2075095"/>
            <a:ext cx="2880953" cy="11838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1F5FBA1-C814-1640-A8BE-83F29D9453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" b="3261"/>
          <a:stretch>
            <a:fillRect/>
          </a:stretch>
        </p:blipFill>
        <p:spPr bwMode="auto">
          <a:xfrm>
            <a:off x="2552699" y="4264887"/>
            <a:ext cx="4038600" cy="22883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6459950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Adding </a:t>
            </a:r>
            <a:r>
              <a:rPr lang="en-US" sz="2800" dirty="0" err="1"/>
              <a:t>Multileaders</a:t>
            </a:r>
            <a:r>
              <a:rPr lang="en-US" sz="2800" dirty="0"/>
              <a:t> to Drawings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819400"/>
            <a:ext cx="7924800" cy="3429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12.3.1	Adding Leaders</a:t>
            </a:r>
          </a:p>
          <a:p>
            <a:pPr marL="0" indent="0">
              <a:buNone/>
            </a:pPr>
            <a:r>
              <a:rPr lang="en-US" sz="2400" dirty="0"/>
              <a:t>12.3.2	Adding Balloons with the Multileader Command</a:t>
            </a:r>
          </a:p>
          <a:p>
            <a:pPr marL="0" indent="0">
              <a:buNone/>
            </a:pPr>
            <a:r>
              <a:rPr lang="en-US" sz="2400" dirty="0"/>
              <a:t>12.3.3	Adding Leaders </a:t>
            </a:r>
            <a:r>
              <a:rPr lang="en-US" sz="2400"/>
              <a:t>Challenge Exercise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26868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Text Editor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648200"/>
          </a:xfrm>
        </p:spPr>
        <p:txBody>
          <a:bodyPr>
            <a:normAutofit/>
          </a:bodyPr>
          <a:lstStyle/>
          <a:p>
            <a:r>
              <a:rPr lang="en-US" sz="2400" dirty="0"/>
              <a:t>Formatting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Paragraph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310" y="2057400"/>
            <a:ext cx="3404762" cy="10580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310" y="3848100"/>
            <a:ext cx="2650476" cy="1058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959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Text Editor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648200"/>
          </a:xfrm>
        </p:spPr>
        <p:txBody>
          <a:bodyPr>
            <a:normAutofit/>
          </a:bodyPr>
          <a:lstStyle/>
          <a:p>
            <a:r>
              <a:rPr lang="en-US" sz="2400" dirty="0"/>
              <a:t>Alignment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Justification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341" y="3569545"/>
            <a:ext cx="1613334" cy="316380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E27C10C-839A-7CEC-9105-6365F648DB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5770" y="2022963"/>
            <a:ext cx="2650476" cy="10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148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Text Editor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648200"/>
          </a:xfrm>
        </p:spPr>
        <p:txBody>
          <a:bodyPr>
            <a:normAutofit/>
          </a:bodyPr>
          <a:lstStyle/>
          <a:p>
            <a:r>
              <a:rPr lang="en-US" sz="2400" dirty="0"/>
              <a:t>Insert symbols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Spell Check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981200"/>
            <a:ext cx="2744762" cy="16447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619" y="4267200"/>
            <a:ext cx="1204762" cy="1058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504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Adding Text to a Drawing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819400"/>
            <a:ext cx="7924800" cy="3429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12.1.1	Adding Text Notes to a Drawing</a:t>
            </a:r>
          </a:p>
          <a:p>
            <a:pPr marL="0" indent="0">
              <a:buNone/>
            </a:pPr>
            <a:r>
              <a:rPr lang="en-US" sz="2400" dirty="0"/>
              <a:t>12.1.2	Additional Practice Adding Text Notes to a Drawing</a:t>
            </a:r>
          </a:p>
          <a:p>
            <a:pPr marL="0" indent="0">
              <a:buNone/>
            </a:pPr>
            <a:r>
              <a:rPr lang="en-US" sz="2400" dirty="0"/>
              <a:t>12.1.3	Adding Text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798684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Adding and Modifying Dimensions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7315199" cy="4267201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Add several types of dimensions to a drawing, including Linear, Aligned, Radius, Diameter, and Angular</a:t>
            </a:r>
          </a:p>
          <a:p>
            <a:pPr lvl="0"/>
            <a:r>
              <a:rPr lang="en-US" dirty="0"/>
              <a:t>Use Dimension Styles to change the appearance of dimensions</a:t>
            </a:r>
          </a:p>
          <a:p>
            <a:pPr lvl="0"/>
            <a:r>
              <a:rPr lang="en-US" dirty="0"/>
              <a:t>Utilize the Continuous and Baseline dimensioning tools to quickly add several dimensions</a:t>
            </a:r>
          </a:p>
          <a:p>
            <a:pPr lvl="0"/>
            <a:r>
              <a:rPr lang="en-US" dirty="0"/>
              <a:t>Describe the benefits of associative dimensioning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  <p:extLst>
      <p:ext uri="{BB962C8B-B14F-4D97-AF65-F5344CB8AC3E}">
        <p14:creationId xmlns:p14="http://schemas.microsoft.com/office/powerpoint/2010/main" val="943618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842</TotalTime>
  <Words>1427</Words>
  <Application>Microsoft Office PowerPoint</Application>
  <PresentationFormat>On-screen Show (4:3)</PresentationFormat>
  <Paragraphs>489</Paragraphs>
  <Slides>47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1" baseType="lpstr">
      <vt:lpstr>Arial</vt:lpstr>
      <vt:lpstr>Calibri</vt:lpstr>
      <vt:lpstr>Symbol</vt:lpstr>
      <vt:lpstr>Office Theme</vt:lpstr>
      <vt:lpstr>Annotating Drawings</vt:lpstr>
      <vt:lpstr>Adding and Modifying Text</vt:lpstr>
      <vt:lpstr>Multiline Text Command</vt:lpstr>
      <vt:lpstr>Text Editor Options</vt:lpstr>
      <vt:lpstr>Text Editor Options</vt:lpstr>
      <vt:lpstr>Text Editor Options</vt:lpstr>
      <vt:lpstr>Text Editor Options</vt:lpstr>
      <vt:lpstr>Exercises: Adding Text to a Drawing</vt:lpstr>
      <vt:lpstr>Adding and Modifying Dimensions</vt:lpstr>
      <vt:lpstr>Dimension Text</vt:lpstr>
      <vt:lpstr>Dimension Line</vt:lpstr>
      <vt:lpstr>Extension Lines</vt:lpstr>
      <vt:lpstr>Dimension Styles</vt:lpstr>
      <vt:lpstr>Creating Linear Dimensions</vt:lpstr>
      <vt:lpstr>Creating Linear Dimensions</vt:lpstr>
      <vt:lpstr>Creating Aligned Dimensions</vt:lpstr>
      <vt:lpstr>Creating Aligned Dimensions</vt:lpstr>
      <vt:lpstr>Creating Angular Dimensions</vt:lpstr>
      <vt:lpstr>Creating Angular Dimensions</vt:lpstr>
      <vt:lpstr>Creating Radius Dimensions</vt:lpstr>
      <vt:lpstr>Creating Radius Dimensions</vt:lpstr>
      <vt:lpstr>Creating Diameter Dimensions</vt:lpstr>
      <vt:lpstr>Creating Diameter Dimensions</vt:lpstr>
      <vt:lpstr>Creating Continuous Chain Dimensions</vt:lpstr>
      <vt:lpstr>Creating Continuous Chain Dimensions</vt:lpstr>
      <vt:lpstr>Creating Continuous Chain Dimensions</vt:lpstr>
      <vt:lpstr>Creating Continuous Chain Dimensions</vt:lpstr>
      <vt:lpstr>Creating Baseline Dimensions</vt:lpstr>
      <vt:lpstr>Creating Baseline Dimensions</vt:lpstr>
      <vt:lpstr>Creating Baseline Dimensions</vt:lpstr>
      <vt:lpstr>Creating Baseline Dimensions</vt:lpstr>
      <vt:lpstr>Associative Dimensions</vt:lpstr>
      <vt:lpstr>Editing Dimensions with Grips</vt:lpstr>
      <vt:lpstr>Editing Dimensions with Grips</vt:lpstr>
      <vt:lpstr>Editing Dimensions with Grips</vt:lpstr>
      <vt:lpstr>Editing Dimension Text</vt:lpstr>
      <vt:lpstr>Editing Dimension Text</vt:lpstr>
      <vt:lpstr>Exercises: Adding Dimensions to a Drawing</vt:lpstr>
      <vt:lpstr>Adding and Modifying Leaders</vt:lpstr>
      <vt:lpstr>Leaders</vt:lpstr>
      <vt:lpstr>Creating a Multileader</vt:lpstr>
      <vt:lpstr>Creating a Multileader</vt:lpstr>
      <vt:lpstr>Adding Leaders to a Multileader Object</vt:lpstr>
      <vt:lpstr>Removing Leaders from a Multileader Object</vt:lpstr>
      <vt:lpstr>Aligning Leaders</vt:lpstr>
      <vt:lpstr>Collecting Leaders</vt:lpstr>
      <vt:lpstr>Exercises: Adding Multileaders to Drawings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AutoCAD Map 3D 2011 Chapter 1: AutoCAD Map 3D User Interface</dc:title>
  <dc:creator>Alex</dc:creator>
  <cp:lastModifiedBy>Tracy Chadwick</cp:lastModifiedBy>
  <cp:revision>87</cp:revision>
  <dcterms:created xsi:type="dcterms:W3CDTF">2010-06-02T18:21:02Z</dcterms:created>
  <dcterms:modified xsi:type="dcterms:W3CDTF">2025-06-24T01:05:07Z</dcterms:modified>
</cp:coreProperties>
</file>